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59DBEB37-C48E-41A4-AEE4-B16FBEE38EE7}">
          <p14:sldIdLst>
            <p14:sldId id="256"/>
            <p14:sldId id="257"/>
            <p14:sldId id="258"/>
          </p14:sldIdLst>
        </p14:section>
        <p14:section name="Sección sin título" id="{78797475-C9D6-4882-BBBC-A803159619A0}">
          <p14:sldIdLst>
            <p14:sldId id="259"/>
            <p14:sldId id="260"/>
            <p14:sldId id="261"/>
            <p14:sldId id="262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1178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556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1757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7506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934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7780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6907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514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307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6972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2264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5325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5499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810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1955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4263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8E83A-520B-4632-8E3F-54C4E5B8CEAD}" type="datetimeFigureOut">
              <a:rPr lang="es-ES" smtClean="0"/>
              <a:t>17/05/2024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ADDC7E3-A2CB-4DDB-8EA2-9792D841C4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7406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7D5744-E136-B6A3-311C-F83E82498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4246" y="506691"/>
            <a:ext cx="8915399" cy="2262781"/>
          </a:xfrm>
        </p:spPr>
        <p:txBody>
          <a:bodyPr/>
          <a:lstStyle/>
          <a:p>
            <a:pPr algn="ctr"/>
            <a:r>
              <a:rPr lang="es-ES" b="1" dirty="0">
                <a:latin typeface="Impact" panose="020B0806030902050204" pitchFamily="34" charset="0"/>
              </a:rPr>
              <a:t>Computadores para bases de datos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E46A17-F8E8-9D0A-749A-EDE0FA009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2777" y="5746753"/>
            <a:ext cx="2878333" cy="417262"/>
          </a:xfrm>
        </p:spPr>
        <p:txBody>
          <a:bodyPr/>
          <a:lstStyle/>
          <a:p>
            <a:r>
              <a:rPr lang="es-ES" dirty="0"/>
              <a:t>Por Carlos </a:t>
            </a:r>
            <a:r>
              <a:rPr lang="es-ES" dirty="0" err="1"/>
              <a:t>Pamias</a:t>
            </a:r>
            <a:r>
              <a:rPr lang="es-ES" dirty="0"/>
              <a:t> Mora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B7860D4-0A21-7BF6-16C7-234445052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918" y="2858938"/>
            <a:ext cx="3688053" cy="24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34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38561F-CA3F-7170-8C03-BE41D381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14496"/>
          </a:xfrm>
        </p:spPr>
        <p:txBody>
          <a:bodyPr/>
          <a:lstStyle/>
          <a:p>
            <a:r>
              <a:rPr lang="es-ES" b="1" dirty="0"/>
              <a:t>Análisis de requisitos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25FF62-A37E-D02A-45A9-B6106C0515C7}"/>
              </a:ext>
            </a:extLst>
          </p:cNvPr>
          <p:cNvSpPr txBox="1"/>
          <p:nvPr/>
        </p:nvSpPr>
        <p:spPr>
          <a:xfrm>
            <a:off x="2689148" y="1560342"/>
            <a:ext cx="87192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Requisitos: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Almacenamiento: Capacidad de almacenamiento.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Accesibilidad: Buena relación Coste – calidad.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Conectividad: Capacidad de establecer una comunicación o crear un vínculo entre diferentes dispositivos.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Seguridad: Protección del sistema y la base de datos.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93AFDE-D040-F55F-65F9-9B74629B5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268" y="3747940"/>
            <a:ext cx="5715000" cy="286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91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7BCE3-3579-624C-6042-6CEAE959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14496"/>
          </a:xfrm>
        </p:spPr>
        <p:txBody>
          <a:bodyPr/>
          <a:lstStyle/>
          <a:p>
            <a:r>
              <a:rPr lang="es-ES" dirty="0"/>
              <a:t>Selección de Ordenador.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C0AB25-612E-1D53-75BB-4BFF04AB1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5423"/>
            <a:ext cx="8915400" cy="46784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Teniendo en cuenta que el ordenador estará instalado en una sala de ordenadores, por las siguientes razones;</a:t>
            </a:r>
          </a:p>
          <a:p>
            <a:r>
              <a:rPr lang="es-ES" dirty="0"/>
              <a:t>Ruido.</a:t>
            </a:r>
          </a:p>
          <a:p>
            <a:r>
              <a:rPr lang="es-ES" dirty="0"/>
              <a:t>Temperatura.</a:t>
            </a:r>
          </a:p>
          <a:p>
            <a:r>
              <a:rPr lang="es-ES" dirty="0"/>
              <a:t>Seguridad.</a:t>
            </a:r>
          </a:p>
          <a:p>
            <a:r>
              <a:rPr lang="es-ES" dirty="0"/>
              <a:t>Conectividad.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He escogido un servidor para montar en un rack de servidores, pudiendo conectar otros servidores.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960713E-6816-BA54-8D5A-105D678C9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912" y="2337848"/>
            <a:ext cx="3617322" cy="250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89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5D3FAC-892C-595B-B045-551BE4DB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71057"/>
          </a:xfrm>
        </p:spPr>
        <p:txBody>
          <a:bodyPr/>
          <a:lstStyle/>
          <a:p>
            <a:r>
              <a:rPr lang="es-ES" dirty="0"/>
              <a:t>Investigación de especificaciones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B9E9B1-E29F-F83E-7583-29D8AA322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5167"/>
            <a:ext cx="8915400" cy="3474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El ordenador ha de ser capaz de funcionar con las siguientes aplicaciones:</a:t>
            </a:r>
          </a:p>
          <a:p>
            <a:r>
              <a:rPr lang="es-ES" dirty="0"/>
              <a:t>Windows Server.</a:t>
            </a:r>
          </a:p>
          <a:p>
            <a:r>
              <a:rPr lang="es-ES" dirty="0"/>
              <a:t>Microsoft SQL server.</a:t>
            </a:r>
          </a:p>
          <a:p>
            <a:pPr marL="0" indent="0">
              <a:buNone/>
            </a:pPr>
            <a:r>
              <a:rPr lang="es-ES" dirty="0"/>
              <a:t>Capacidad de procesar la información de forma </a:t>
            </a:r>
            <a:r>
              <a:rPr lang="es-ES" dirty="0" err="1"/>
              <a:t>rapida</a:t>
            </a:r>
            <a:r>
              <a:rPr lang="es-ES" dirty="0"/>
              <a:t>, tolerancia al estrés y seguridad e integridad de la </a:t>
            </a:r>
            <a:r>
              <a:rPr lang="es-ES" dirty="0" err="1"/>
              <a:t>informacion</a:t>
            </a:r>
            <a:r>
              <a:rPr lang="es-ES" dirty="0"/>
              <a:t>.</a:t>
            </a:r>
          </a:p>
          <a:p>
            <a:r>
              <a:rPr lang="es-ES" dirty="0"/>
              <a:t>Capacidad para varios procesadores.</a:t>
            </a:r>
          </a:p>
          <a:p>
            <a:r>
              <a:rPr lang="es-ES" dirty="0"/>
              <a:t>Posibilidades de ampliación de los discos duros.</a:t>
            </a:r>
          </a:p>
          <a:p>
            <a:r>
              <a:rPr lang="es-ES" dirty="0"/>
              <a:t>Memoria RAM para que los procesadores funcionen de forma idónea.</a:t>
            </a:r>
          </a:p>
          <a:p>
            <a:r>
              <a:rPr lang="es-ES" dirty="0"/>
              <a:t>Puertos de entrada y salida para conectar con los distintos servicios.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9120F5-A32C-8600-6770-7FEDC7B36E1D}"/>
              </a:ext>
            </a:extLst>
          </p:cNvPr>
          <p:cNvSpPr txBox="1"/>
          <p:nvPr/>
        </p:nvSpPr>
        <p:spPr>
          <a:xfrm>
            <a:off x="2960017" y="5040930"/>
            <a:ext cx="8186377" cy="120032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>
            <a:defPPr>
              <a:defRPr lang="en-US"/>
            </a:defPPr>
            <a:lvl1pPr>
              <a:defRPr/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Conexión a Internet.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Periféricos de entrada y salida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Conectividad Ethernet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Seguridad de la información.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Fuentes de alimentación.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Redundancia de la información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4293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14EFCA-8E3A-C3D0-AD31-5F4D8D0B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3350"/>
          </a:xfrm>
        </p:spPr>
        <p:txBody>
          <a:bodyPr/>
          <a:lstStyle/>
          <a:p>
            <a:r>
              <a:rPr lang="es-ES" dirty="0"/>
              <a:t>DELL </a:t>
            </a:r>
            <a:r>
              <a:rPr lang="es-ES" dirty="0" err="1"/>
              <a:t>PowerEdge</a:t>
            </a:r>
            <a:r>
              <a:rPr lang="es-ES" dirty="0"/>
              <a:t> R450</a:t>
            </a:r>
          </a:p>
        </p:txBody>
      </p:sp>
      <p:pic>
        <p:nvPicPr>
          <p:cNvPr id="1028" name="Picture 4" descr="PowerEdge R450">
            <a:extLst>
              <a:ext uri="{FF2B5EF4-FFF2-40B4-BE49-F238E27FC236}">
                <a16:creationId xmlns:a16="http://schemas.microsoft.com/office/drawing/2014/main" id="{DBAD381C-59EC-60FC-F581-F5781081D6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691" y="1931414"/>
            <a:ext cx="9854921" cy="207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CA34F83-A6F1-E620-1F15-3D7C36399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61" y="4090667"/>
            <a:ext cx="12192000" cy="195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952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9FC87-FB2C-CD72-9FE1-9FE2C310A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3350"/>
          </a:xfrm>
        </p:spPr>
        <p:txBody>
          <a:bodyPr/>
          <a:lstStyle/>
          <a:p>
            <a:r>
              <a:rPr lang="es-ES" dirty="0"/>
              <a:t>DELL </a:t>
            </a:r>
            <a:r>
              <a:rPr lang="es-ES" dirty="0" err="1"/>
              <a:t>PowerEdge</a:t>
            </a:r>
            <a:r>
              <a:rPr lang="es-ES" dirty="0"/>
              <a:t> R450</a:t>
            </a:r>
          </a:p>
        </p:txBody>
      </p:sp>
      <p:pic>
        <p:nvPicPr>
          <p:cNvPr id="2052" name="Picture 4" descr="PowerEdge R450">
            <a:extLst>
              <a:ext uri="{FF2B5EF4-FFF2-40B4-BE49-F238E27FC236}">
                <a16:creationId xmlns:a16="http://schemas.microsoft.com/office/drawing/2014/main" id="{B69B728F-5515-FF2C-1334-846B47A2FA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2177" y="1234911"/>
            <a:ext cx="8578392" cy="517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565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CAD0A5-71F7-C541-C60C-3DC0B7A45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3923"/>
          </a:xfrm>
        </p:spPr>
        <p:txBody>
          <a:bodyPr/>
          <a:lstStyle/>
          <a:p>
            <a:r>
              <a:rPr lang="es-ES" dirty="0"/>
              <a:t>Especificaciones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9183C0-5E3B-8AFE-7295-3854E7880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48034"/>
            <a:ext cx="8915400" cy="2460396"/>
          </a:xfrm>
        </p:spPr>
        <p:txBody>
          <a:bodyPr>
            <a:normAutofit/>
          </a:bodyPr>
          <a:lstStyle/>
          <a:p>
            <a:r>
              <a:rPr lang="es-ES" dirty="0"/>
              <a:t>Hasta dos procesadores escalables Intel Xeon de 3.a generación, con hasta 24 núcleos por procesador</a:t>
            </a:r>
          </a:p>
          <a:p>
            <a:r>
              <a:rPr lang="es-ES" dirty="0"/>
              <a:t>16 ranuras DDR4 DIMM de memoria, compatible con RDIMM de un máximo de 1 TB, acelera hasta 2933 MT/s.</a:t>
            </a:r>
          </a:p>
          <a:p>
            <a:r>
              <a:rPr lang="es-ES" dirty="0"/>
              <a:t>2 ranuras PCIe de 4.° generación.</a:t>
            </a:r>
          </a:p>
          <a:p>
            <a:r>
              <a:rPr lang="es-ES" dirty="0"/>
              <a:t>4x1.92TB SSD SATA hasta 8x HDD o SSD de 2,5 pulgadas; o hasta 4x HDD o SSD de 3,5 pulgadas. y 61,4 TB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7F8931C-0E1A-8B28-DCE2-C8D6F52FF787}"/>
              </a:ext>
            </a:extLst>
          </p:cNvPr>
          <p:cNvSpPr txBox="1"/>
          <p:nvPr/>
        </p:nvSpPr>
        <p:spPr>
          <a:xfrm>
            <a:off x="2589211" y="3742441"/>
            <a:ext cx="384929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Puertos frontales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micro-USB directo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iDRAC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dedicado 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USB 3.0 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VGA</a:t>
            </a:r>
          </a:p>
          <a:p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340CA11-1115-28B6-B574-E2EA5AE5F44A}"/>
              </a:ext>
            </a:extLst>
          </p:cNvPr>
          <p:cNvSpPr txBox="1"/>
          <p:nvPr/>
        </p:nvSpPr>
        <p:spPr>
          <a:xfrm>
            <a:off x="6438507" y="3951403"/>
            <a:ext cx="3849296" cy="2606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Puertos posteriores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puertos USB 2.0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serie (opcional)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puerto Ethernet de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iDRAC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USB 3.0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 x Ethernet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x VGA </a:t>
            </a:r>
          </a:p>
        </p:txBody>
      </p:sp>
    </p:spTree>
    <p:extLst>
      <p:ext uri="{BB962C8B-B14F-4D97-AF65-F5344CB8AC3E}">
        <p14:creationId xmlns:p14="http://schemas.microsoft.com/office/powerpoint/2010/main" val="359766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C6123-24F8-BF13-E889-A7AB3D2C2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76789"/>
          </a:xfrm>
        </p:spPr>
        <p:txBody>
          <a:bodyPr/>
          <a:lstStyle/>
          <a:p>
            <a:r>
              <a:rPr lang="es-ES" dirty="0"/>
              <a:t>Conclusión: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E91375-4CF8-0A5F-AD21-06D0F0F19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00347"/>
            <a:ext cx="8915400" cy="3777622"/>
          </a:xfrm>
        </p:spPr>
        <p:txBody>
          <a:bodyPr/>
          <a:lstStyle/>
          <a:p>
            <a:r>
              <a:rPr lang="es-ES" dirty="0"/>
              <a:t>Capacidad de expansión</a:t>
            </a:r>
          </a:p>
          <a:p>
            <a:r>
              <a:rPr lang="es-ES" dirty="0"/>
              <a:t>Seguridad de la información</a:t>
            </a:r>
          </a:p>
          <a:p>
            <a:r>
              <a:rPr lang="es-ES" dirty="0"/>
              <a:t>Capacidad de procesamiento escalable.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8826896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137</TotalTime>
  <Words>343</Words>
  <Application>Microsoft Office PowerPoint</Application>
  <PresentationFormat>Panorámica</PresentationFormat>
  <Paragraphs>57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Impact</vt:lpstr>
      <vt:lpstr>Wingdings 3</vt:lpstr>
      <vt:lpstr>Espiral</vt:lpstr>
      <vt:lpstr>Computadores para bases de datos</vt:lpstr>
      <vt:lpstr>Análisis de requisitos</vt:lpstr>
      <vt:lpstr>Selección de Ordenador.</vt:lpstr>
      <vt:lpstr>Investigación de especificaciones </vt:lpstr>
      <vt:lpstr>DELL PowerEdge R450</vt:lpstr>
      <vt:lpstr>DELL PowerEdge R450</vt:lpstr>
      <vt:lpstr>Especificaciones</vt:lpstr>
      <vt:lpstr>Conclusión: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Computadores para bases de datos</dc:title>
  <dc:creator>Paucasals</dc:creator>
  <cp:lastModifiedBy>Paucasals</cp:lastModifiedBy>
  <cp:revision>3</cp:revision>
  <dcterms:created xsi:type="dcterms:W3CDTF">2024-05-17T07:53:19Z</dcterms:created>
  <dcterms:modified xsi:type="dcterms:W3CDTF">2024-05-17T10:11:04Z</dcterms:modified>
</cp:coreProperties>
</file>

<file path=docProps/thumbnail.jpeg>
</file>